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3"/>
  </p:notesMasterIdLst>
  <p:sldIdLst>
    <p:sldId id="260" r:id="rId2"/>
  </p:sldIdLst>
  <p:sldSz cx="20104100" cy="11309350"/>
  <p:notesSz cx="20104100" cy="113093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36" userDrawn="1">
          <p15:clr>
            <a:srgbClr val="A4A3A4"/>
          </p15:clr>
        </p15:guide>
        <p15:guide id="2" pos="21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5330386-93ED-4B55-82C2-599AEF03836A}">
  <a:tblStyle styleId="{D5330386-93ED-4B55-82C2-599AEF03836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0" d="100"/>
          <a:sy n="70" d="100"/>
        </p:scale>
        <p:origin x="896" y="216"/>
      </p:cViewPr>
      <p:guideLst>
        <p:guide orient="horz" pos="2836"/>
        <p:guide pos="21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51350" y="848200"/>
            <a:ext cx="13403400" cy="4241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>
          <a:extLst>
            <a:ext uri="{FF2B5EF4-FFF2-40B4-BE49-F238E27FC236}">
              <a16:creationId xmlns:a16="http://schemas.microsoft.com/office/drawing/2014/main" id="{4282EB38-7843-1B18-CEF4-A7625C869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>
            <a:extLst>
              <a:ext uri="{FF2B5EF4-FFF2-40B4-BE49-F238E27FC236}">
                <a16:creationId xmlns:a16="http://schemas.microsoft.com/office/drawing/2014/main" id="{9211CB23-1D95-978F-18DD-BE2441E80D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6" name="Google Shape;96;p3:notes">
            <a:extLst>
              <a:ext uri="{FF2B5EF4-FFF2-40B4-BE49-F238E27FC236}">
                <a16:creationId xmlns:a16="http://schemas.microsoft.com/office/drawing/2014/main" id="{076A8754-CDFB-7969-C2FC-D91E00E6A6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585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2290894" y="481519"/>
            <a:ext cx="14960600" cy="128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>
                <a:solidFill>
                  <a:srgbClr val="29475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body" idx="1"/>
          </p:nvPr>
        </p:nvSpPr>
        <p:spPr>
          <a:xfrm>
            <a:off x="2233744" y="1990511"/>
            <a:ext cx="9536430" cy="7907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 txBox="1">
            <a:spLocks noGrp="1"/>
          </p:cNvSpPr>
          <p:nvPr>
            <p:ph type="title"/>
          </p:nvPr>
        </p:nvSpPr>
        <p:spPr>
          <a:xfrm>
            <a:off x="2290894" y="481519"/>
            <a:ext cx="14960600" cy="128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>
                <a:solidFill>
                  <a:srgbClr val="29475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body" idx="1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2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>
            <a:spLocks noGrp="1"/>
          </p:cNvSpPr>
          <p:nvPr>
            <p:ph type="title"/>
          </p:nvPr>
        </p:nvSpPr>
        <p:spPr>
          <a:xfrm>
            <a:off x="2290894" y="481519"/>
            <a:ext cx="14960600" cy="128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>
                <a:solidFill>
                  <a:srgbClr val="29475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"/>
          <p:cNvSpPr txBox="1"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00" b="1" i="0">
                <a:solidFill>
                  <a:srgbClr val="29475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ubTitle" idx="1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0542799"/>
            <a:ext cx="17486378" cy="26177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7759863" y="10248518"/>
            <a:ext cx="1820692" cy="776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0"/>
            <a:ext cx="2010409" cy="179052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>
            <a:spLocks noGrp="1"/>
          </p:cNvSpPr>
          <p:nvPr>
            <p:ph type="title"/>
          </p:nvPr>
        </p:nvSpPr>
        <p:spPr>
          <a:xfrm>
            <a:off x="2290894" y="481519"/>
            <a:ext cx="14960600" cy="128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100" b="1" i="0" u="none" strike="noStrike" cap="none">
                <a:solidFill>
                  <a:srgbClr val="29475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2233744" y="1990511"/>
            <a:ext cx="9536430" cy="7907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>
          <a:extLst>
            <a:ext uri="{FF2B5EF4-FFF2-40B4-BE49-F238E27FC236}">
              <a16:creationId xmlns:a16="http://schemas.microsoft.com/office/drawing/2014/main" id="{3C4E7A8F-64A7-3B6C-8927-5D555479E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">
            <a:extLst>
              <a:ext uri="{FF2B5EF4-FFF2-40B4-BE49-F238E27FC236}">
                <a16:creationId xmlns:a16="http://schemas.microsoft.com/office/drawing/2014/main" id="{FB44480C-E12D-0753-6434-92448B21E8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43250" y="481526"/>
            <a:ext cx="14369950" cy="52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2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sz="3300" dirty="0"/>
              <a:t>ANALYSE DU CAC 40 – Institutions financières*</a:t>
            </a:r>
            <a:endParaRPr sz="3300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6AEB135E-343A-1E51-EC08-4058F4F8C724}"/>
              </a:ext>
            </a:extLst>
          </p:cNvPr>
          <p:cNvCxnSpPr>
            <a:cxnSpLocks/>
          </p:cNvCxnSpPr>
          <p:nvPr/>
        </p:nvCxnSpPr>
        <p:spPr>
          <a:xfrm flipH="1" flipV="1">
            <a:off x="1538044" y="1947333"/>
            <a:ext cx="19639" cy="70391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7044F365-784C-CC1C-F592-03F66F2EFFB1}"/>
              </a:ext>
            </a:extLst>
          </p:cNvPr>
          <p:cNvCxnSpPr>
            <a:cxnSpLocks/>
          </p:cNvCxnSpPr>
          <p:nvPr/>
        </p:nvCxnSpPr>
        <p:spPr>
          <a:xfrm>
            <a:off x="1506975" y="8991598"/>
            <a:ext cx="1806795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Image 56" descr="Une image contenant Police, texte, Graphique, logo&#10;&#10;Description générée automatiquement">
            <a:extLst>
              <a:ext uri="{FF2B5EF4-FFF2-40B4-BE49-F238E27FC236}">
                <a16:creationId xmlns:a16="http://schemas.microsoft.com/office/drawing/2014/main" id="{925D9EFE-790B-E92F-62C0-1ACE7761E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942" y="9929604"/>
            <a:ext cx="1484724" cy="312733"/>
          </a:xfrm>
          <a:prstGeom prst="rect">
            <a:avLst/>
          </a:prstGeom>
        </p:spPr>
      </p:pic>
      <p:pic>
        <p:nvPicPr>
          <p:cNvPr id="59" name="Image 58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D745C01B-5D43-4D00-EC55-16076FD7AD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2669" y="9845898"/>
            <a:ext cx="860260" cy="480145"/>
          </a:xfrm>
          <a:prstGeom prst="rect">
            <a:avLst/>
          </a:prstGeom>
        </p:spPr>
      </p:pic>
      <p:pic>
        <p:nvPicPr>
          <p:cNvPr id="61" name="Image 60" descr="Une image contenant Police, logo, Graphique, texte&#10;&#10;Description générée automatiquement">
            <a:extLst>
              <a:ext uri="{FF2B5EF4-FFF2-40B4-BE49-F238E27FC236}">
                <a16:creationId xmlns:a16="http://schemas.microsoft.com/office/drawing/2014/main" id="{DC336F22-5059-FFD2-8A0B-28270E95BD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3984" y="9679427"/>
            <a:ext cx="1221852" cy="813087"/>
          </a:xfrm>
          <a:prstGeom prst="rect">
            <a:avLst/>
          </a:prstGeom>
        </p:spPr>
      </p:pic>
      <p:pic>
        <p:nvPicPr>
          <p:cNvPr id="63" name="Image 62" descr="Une image contenant logo, Graphique, Bleu électrique, Police&#10;&#10;Description générée automatiquement">
            <a:extLst>
              <a:ext uri="{FF2B5EF4-FFF2-40B4-BE49-F238E27FC236}">
                <a16:creationId xmlns:a16="http://schemas.microsoft.com/office/drawing/2014/main" id="{B2BE28B5-4B37-F2B3-2E1A-C9C2A19C85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5332" y="9885915"/>
            <a:ext cx="582956" cy="400110"/>
          </a:xfrm>
          <a:prstGeom prst="rect">
            <a:avLst/>
          </a:prstGeom>
        </p:spPr>
      </p:pic>
      <p:sp>
        <p:nvSpPr>
          <p:cNvPr id="64" name="ZoneTexte 63">
            <a:extLst>
              <a:ext uri="{FF2B5EF4-FFF2-40B4-BE49-F238E27FC236}">
                <a16:creationId xmlns:a16="http://schemas.microsoft.com/office/drawing/2014/main" id="{02C02624-D35A-1D87-1E18-3A6E97EAF3C1}"/>
              </a:ext>
            </a:extLst>
          </p:cNvPr>
          <p:cNvSpPr txBox="1"/>
          <p:nvPr/>
        </p:nvSpPr>
        <p:spPr>
          <a:xfrm>
            <a:off x="522479" y="9670472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/>
              <a:t>*</a:t>
            </a: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2B3C7509-0A7B-BB5D-46C7-EB97BB341D87}"/>
              </a:ext>
            </a:extLst>
          </p:cNvPr>
          <p:cNvGrpSpPr/>
          <p:nvPr/>
        </p:nvGrpSpPr>
        <p:grpSpPr>
          <a:xfrm>
            <a:off x="678775" y="3800453"/>
            <a:ext cx="811176" cy="369332"/>
            <a:chOff x="678775" y="2997198"/>
            <a:chExt cx="811176" cy="369332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5E5B06AC-33EA-9794-4C2C-CD3A5FA6E515}"/>
                </a:ext>
              </a:extLst>
            </p:cNvPr>
            <p:cNvSpPr txBox="1"/>
            <p:nvPr/>
          </p:nvSpPr>
          <p:spPr>
            <a:xfrm>
              <a:off x="678775" y="2997198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25%</a:t>
              </a:r>
            </a:p>
          </p:txBody>
        </p:sp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43A7B43A-7A98-4A98-B624-3D1F42F93E4E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47" y="3181864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F969EF29-0E52-6ADB-FADA-069CD3BC0889}"/>
              </a:ext>
            </a:extLst>
          </p:cNvPr>
          <p:cNvCxnSpPr>
            <a:cxnSpLocks/>
          </p:cNvCxnSpPr>
          <p:nvPr/>
        </p:nvCxnSpPr>
        <p:spPr>
          <a:xfrm>
            <a:off x="1265562" y="8973057"/>
            <a:ext cx="224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1CC25F6-5897-AC16-4857-11DF92800577}"/>
              </a:ext>
            </a:extLst>
          </p:cNvPr>
          <p:cNvGrpSpPr/>
          <p:nvPr/>
        </p:nvGrpSpPr>
        <p:grpSpPr>
          <a:xfrm>
            <a:off x="678775" y="4834974"/>
            <a:ext cx="811179" cy="369332"/>
            <a:chOff x="678775" y="4155437"/>
            <a:chExt cx="811179" cy="369332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1A40DE0D-47C2-11DA-8E8D-79EA1FA9FB34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50" y="4340103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06F185C4-6F68-7C08-1EA3-ACF228580324}"/>
                </a:ext>
              </a:extLst>
            </p:cNvPr>
            <p:cNvSpPr txBox="1"/>
            <p:nvPr/>
          </p:nvSpPr>
          <p:spPr>
            <a:xfrm>
              <a:off x="678775" y="415543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20%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6DFE68E5-C033-45DB-029E-7B741394A89F}"/>
              </a:ext>
            </a:extLst>
          </p:cNvPr>
          <p:cNvGrpSpPr/>
          <p:nvPr/>
        </p:nvGrpSpPr>
        <p:grpSpPr>
          <a:xfrm>
            <a:off x="678775" y="5869495"/>
            <a:ext cx="811182" cy="369332"/>
            <a:chOff x="678775" y="5324476"/>
            <a:chExt cx="811182" cy="369332"/>
          </a:xfrm>
        </p:grpSpPr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1FB85788-D6E5-5064-16CF-53C58AA75938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53" y="5498342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5330C1DA-EBF9-C892-465B-A38CC3BDBD5B}"/>
                </a:ext>
              </a:extLst>
            </p:cNvPr>
            <p:cNvSpPr txBox="1"/>
            <p:nvPr/>
          </p:nvSpPr>
          <p:spPr>
            <a:xfrm>
              <a:off x="678775" y="532447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15%</a:t>
              </a:r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4A27E99F-3B4A-2ED3-6793-BB295A6AF6CB}"/>
              </a:ext>
            </a:extLst>
          </p:cNvPr>
          <p:cNvGrpSpPr/>
          <p:nvPr/>
        </p:nvGrpSpPr>
        <p:grpSpPr>
          <a:xfrm>
            <a:off x="678775" y="6904016"/>
            <a:ext cx="811185" cy="369332"/>
            <a:chOff x="678775" y="6442254"/>
            <a:chExt cx="811185" cy="369332"/>
          </a:xfrm>
        </p:grpSpPr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8E973668-485D-251E-DABF-88B1C1FB3925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56" y="6656581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0B0DC415-045B-1813-73E7-B8C56E6061FE}"/>
                </a:ext>
              </a:extLst>
            </p:cNvPr>
            <p:cNvSpPr txBox="1"/>
            <p:nvPr/>
          </p:nvSpPr>
          <p:spPr>
            <a:xfrm>
              <a:off x="678775" y="6442254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10%</a:t>
              </a: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3C0418D0-DF77-9505-FE08-7949D0A7DEA1}"/>
              </a:ext>
            </a:extLst>
          </p:cNvPr>
          <p:cNvGrpSpPr/>
          <p:nvPr/>
        </p:nvGrpSpPr>
        <p:grpSpPr>
          <a:xfrm>
            <a:off x="807015" y="7938537"/>
            <a:ext cx="682948" cy="369332"/>
            <a:chOff x="807015" y="7593617"/>
            <a:chExt cx="682948" cy="369332"/>
          </a:xfrm>
        </p:grpSpPr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049E3D60-CEC8-B462-B0E4-842169B35BA6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59" y="7814820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0DE1521D-0808-3B9F-DD3D-B87FDD23D262}"/>
                </a:ext>
              </a:extLst>
            </p:cNvPr>
            <p:cNvSpPr txBox="1"/>
            <p:nvPr/>
          </p:nvSpPr>
          <p:spPr>
            <a:xfrm>
              <a:off x="807015" y="7593617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5%</a:t>
              </a: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5BBE9418-38BD-FCEC-23AE-4DD025D0FEE4}"/>
              </a:ext>
            </a:extLst>
          </p:cNvPr>
          <p:cNvGrpSpPr/>
          <p:nvPr/>
        </p:nvGrpSpPr>
        <p:grpSpPr>
          <a:xfrm>
            <a:off x="678775" y="2765932"/>
            <a:ext cx="811176" cy="369332"/>
            <a:chOff x="678775" y="2071666"/>
            <a:chExt cx="811176" cy="369332"/>
          </a:xfrm>
        </p:grpSpPr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8A3253F1-6804-5F6C-3C18-AD12BFCE1693}"/>
                </a:ext>
              </a:extLst>
            </p:cNvPr>
            <p:cNvSpPr txBox="1"/>
            <p:nvPr/>
          </p:nvSpPr>
          <p:spPr>
            <a:xfrm>
              <a:off x="678775" y="2071666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800" b="1" i="1" dirty="0"/>
                <a:t>30%</a:t>
              </a:r>
            </a:p>
          </p:txBody>
        </p:sp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id="{E3498C46-649C-A36F-B93C-EBD65CC23803}"/>
                </a:ext>
              </a:extLst>
            </p:cNvPr>
            <p:cNvCxnSpPr>
              <a:cxnSpLocks/>
            </p:cNvCxnSpPr>
            <p:nvPr/>
          </p:nvCxnSpPr>
          <p:spPr>
            <a:xfrm>
              <a:off x="1265547" y="2256332"/>
              <a:ext cx="2244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78B4BDA-BF2F-ED65-3259-0B66D9678D76}"/>
              </a:ext>
            </a:extLst>
          </p:cNvPr>
          <p:cNvSpPr/>
          <p:nvPr/>
        </p:nvSpPr>
        <p:spPr>
          <a:xfrm>
            <a:off x="14793877" y="9735501"/>
            <a:ext cx="913546" cy="3454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AF4D2E63-2715-A192-ECAE-0F32BD9B266B}"/>
              </a:ext>
            </a:extLst>
          </p:cNvPr>
          <p:cNvSpPr txBox="1"/>
          <p:nvPr/>
        </p:nvSpPr>
        <p:spPr>
          <a:xfrm>
            <a:off x="12210231" y="9775715"/>
            <a:ext cx="2433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100% du domaine d’analyse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91A3A4EE-DAED-0A99-971A-70BE98667D86}"/>
              </a:ext>
            </a:extLst>
          </p:cNvPr>
          <p:cNvSpPr txBox="1"/>
          <p:nvPr/>
        </p:nvSpPr>
        <p:spPr>
          <a:xfrm>
            <a:off x="11998793" y="10129485"/>
            <a:ext cx="33215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Moyenne du domaine d’analyse</a:t>
            </a: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AB92294E-2F5E-4307-9DB1-07A3FE9C2F25}"/>
              </a:ext>
            </a:extLst>
          </p:cNvPr>
          <p:cNvGrpSpPr/>
          <p:nvPr/>
        </p:nvGrpSpPr>
        <p:grpSpPr>
          <a:xfrm>
            <a:off x="1866784" y="6674394"/>
            <a:ext cx="2122697" cy="2791026"/>
            <a:chOff x="1951451" y="6673738"/>
            <a:chExt cx="2122697" cy="2791026"/>
          </a:xfrm>
        </p:grpSpPr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9706659-0B5F-0475-2472-A6E64EA8C76A}"/>
                </a:ext>
              </a:extLst>
            </p:cNvPr>
            <p:cNvSpPr txBox="1"/>
            <p:nvPr/>
          </p:nvSpPr>
          <p:spPr>
            <a:xfrm>
              <a:off x="1951451" y="9064654"/>
              <a:ext cx="21226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Communication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D32C1E6-9E98-19E4-D699-F1C5B14F88A0}"/>
                </a:ext>
              </a:extLst>
            </p:cNvPr>
            <p:cNvSpPr/>
            <p:nvPr/>
          </p:nvSpPr>
          <p:spPr>
            <a:xfrm>
              <a:off x="2310066" y="6673738"/>
              <a:ext cx="809992" cy="231252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7D76220-8E48-151E-E246-D3EE11EAD811}"/>
                </a:ext>
              </a:extLst>
            </p:cNvPr>
            <p:cNvSpPr/>
            <p:nvPr/>
          </p:nvSpPr>
          <p:spPr>
            <a:xfrm>
              <a:off x="3209006" y="7695963"/>
              <a:ext cx="809992" cy="132538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B89F8EC8-3C89-CB82-3FAE-F4229DAA9E31}"/>
              </a:ext>
            </a:extLst>
          </p:cNvPr>
          <p:cNvGrpSpPr/>
          <p:nvPr/>
        </p:nvGrpSpPr>
        <p:grpSpPr>
          <a:xfrm>
            <a:off x="4565770" y="3595666"/>
            <a:ext cx="2390398" cy="5856836"/>
            <a:chOff x="4205830" y="3625517"/>
            <a:chExt cx="2390398" cy="5856836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388CB5C1-E332-A7B8-A288-45B7B8A605EC}"/>
                </a:ext>
              </a:extLst>
            </p:cNvPr>
            <p:cNvSpPr txBox="1"/>
            <p:nvPr/>
          </p:nvSpPr>
          <p:spPr>
            <a:xfrm>
              <a:off x="4205830" y="9082243"/>
              <a:ext cx="2390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Politique d’emploi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ADC2EC4-7BD2-2ED3-201E-251B3B7DC4DB}"/>
                </a:ext>
              </a:extLst>
            </p:cNvPr>
            <p:cNvSpPr/>
            <p:nvPr/>
          </p:nvSpPr>
          <p:spPr>
            <a:xfrm>
              <a:off x="4698296" y="3625517"/>
              <a:ext cx="809992" cy="539173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71B75E9-8AC0-B709-37FE-5C922152102F}"/>
                </a:ext>
              </a:extLst>
            </p:cNvPr>
            <p:cNvSpPr/>
            <p:nvPr/>
          </p:nvSpPr>
          <p:spPr>
            <a:xfrm>
              <a:off x="5607927" y="6449184"/>
              <a:ext cx="809992" cy="253947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7E9C96A9-B487-EE91-69AA-9D1B7FBACE65}"/>
              </a:ext>
            </a:extLst>
          </p:cNvPr>
          <p:cNvGrpSpPr/>
          <p:nvPr/>
        </p:nvGrpSpPr>
        <p:grpSpPr>
          <a:xfrm>
            <a:off x="7447790" y="6129808"/>
            <a:ext cx="1981439" cy="3335612"/>
            <a:chOff x="7561687" y="6146741"/>
            <a:chExt cx="1981439" cy="3335612"/>
          </a:xfrm>
        </p:grpSpPr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C677E0BE-45C5-56E6-C7CD-A0D2BBC12A0B}"/>
                </a:ext>
              </a:extLst>
            </p:cNvPr>
            <p:cNvSpPr txBox="1"/>
            <p:nvPr/>
          </p:nvSpPr>
          <p:spPr>
            <a:xfrm>
              <a:off x="7561687" y="9082243"/>
              <a:ext cx="18229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Recrutement 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87BBCA5-9EBC-F9B0-2FE4-9E3A0E138F31}"/>
                </a:ext>
              </a:extLst>
            </p:cNvPr>
            <p:cNvSpPr/>
            <p:nvPr/>
          </p:nvSpPr>
          <p:spPr>
            <a:xfrm flipV="1">
              <a:off x="7770421" y="6146741"/>
              <a:ext cx="809992" cy="285712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B6C7832-8B07-3B0B-399B-7C793F2CA26F}"/>
                </a:ext>
              </a:extLst>
            </p:cNvPr>
            <p:cNvSpPr/>
            <p:nvPr/>
          </p:nvSpPr>
          <p:spPr>
            <a:xfrm>
              <a:off x="8733134" y="8682131"/>
              <a:ext cx="809992" cy="29777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73A7F8DB-4E9F-1EAA-B14F-2E40102A290C}"/>
              </a:ext>
            </a:extLst>
          </p:cNvPr>
          <p:cNvGrpSpPr/>
          <p:nvPr/>
        </p:nvGrpSpPr>
        <p:grpSpPr>
          <a:xfrm>
            <a:off x="9920851" y="6920652"/>
            <a:ext cx="2491388" cy="2544768"/>
            <a:chOff x="10569416" y="6937585"/>
            <a:chExt cx="2491388" cy="2544768"/>
          </a:xfrm>
        </p:grpSpPr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9DCE620A-1BA3-3553-7069-F7535A0D45B2}"/>
                </a:ext>
              </a:extLst>
            </p:cNvPr>
            <p:cNvSpPr txBox="1"/>
            <p:nvPr/>
          </p:nvSpPr>
          <p:spPr>
            <a:xfrm>
              <a:off x="10569416" y="9082243"/>
              <a:ext cx="24913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Intergénérationnel 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F8CF6A3-C18A-72F2-6DB8-87EFB4E2F7A6}"/>
                </a:ext>
              </a:extLst>
            </p:cNvPr>
            <p:cNvSpPr/>
            <p:nvPr/>
          </p:nvSpPr>
          <p:spPr>
            <a:xfrm>
              <a:off x="11112377" y="6937585"/>
              <a:ext cx="809992" cy="206626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2C2396C-E110-4DE8-F73A-D4193A9BAE0E}"/>
                </a:ext>
              </a:extLst>
            </p:cNvPr>
            <p:cNvSpPr/>
            <p:nvPr/>
          </p:nvSpPr>
          <p:spPr>
            <a:xfrm>
              <a:off x="12075090" y="7416800"/>
              <a:ext cx="809992" cy="162012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353DCBD9-E9F4-A87B-06C5-F82966D00AAA}"/>
              </a:ext>
            </a:extLst>
          </p:cNvPr>
          <p:cNvGrpSpPr/>
          <p:nvPr/>
        </p:nvGrpSpPr>
        <p:grpSpPr>
          <a:xfrm>
            <a:off x="12903861" y="4502150"/>
            <a:ext cx="1789079" cy="4963270"/>
            <a:chOff x="14269209" y="4519083"/>
            <a:chExt cx="1789079" cy="4963270"/>
          </a:xfrm>
        </p:grpSpPr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A3EA03A-8BA6-70B4-4FE1-00D518AE157F}"/>
                </a:ext>
              </a:extLst>
            </p:cNvPr>
            <p:cNvSpPr txBox="1"/>
            <p:nvPr/>
          </p:nvSpPr>
          <p:spPr>
            <a:xfrm>
              <a:off x="14269209" y="9082243"/>
              <a:ext cx="14382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Formation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62356B1-204D-5452-A680-D8AA2B3A0D9B}"/>
                </a:ext>
              </a:extLst>
            </p:cNvPr>
            <p:cNvSpPr/>
            <p:nvPr/>
          </p:nvSpPr>
          <p:spPr>
            <a:xfrm>
              <a:off x="14285583" y="4519083"/>
              <a:ext cx="809992" cy="448897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028DE9B-D028-11C7-467A-743466D22D0C}"/>
                </a:ext>
              </a:extLst>
            </p:cNvPr>
            <p:cNvSpPr/>
            <p:nvPr/>
          </p:nvSpPr>
          <p:spPr>
            <a:xfrm>
              <a:off x="15248296" y="7713552"/>
              <a:ext cx="809992" cy="135348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37C827E9-A09E-4508-5AC3-14D383C428EE}"/>
              </a:ext>
            </a:extLst>
          </p:cNvPr>
          <p:cNvGrpSpPr/>
          <p:nvPr/>
        </p:nvGrpSpPr>
        <p:grpSpPr>
          <a:xfrm>
            <a:off x="15184562" y="6674394"/>
            <a:ext cx="1865277" cy="2791026"/>
            <a:chOff x="16623894" y="6691327"/>
            <a:chExt cx="1865277" cy="2791026"/>
          </a:xfrm>
        </p:grpSpPr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C136CDAA-C9D2-0B73-7797-86DBF4CC0F28}"/>
                </a:ext>
              </a:extLst>
            </p:cNvPr>
            <p:cNvSpPr txBox="1"/>
            <p:nvPr/>
          </p:nvSpPr>
          <p:spPr>
            <a:xfrm>
              <a:off x="16759681" y="9082243"/>
              <a:ext cx="12811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>
                  <a:solidFill>
                    <a:schemeClr val="accent1">
                      <a:lumMod val="50000"/>
                    </a:schemeClr>
                  </a:solidFill>
                </a:rPr>
                <a:t>Bien être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8C2AC95-D29F-C135-6B1C-810CBDAA025C}"/>
                </a:ext>
              </a:extLst>
            </p:cNvPr>
            <p:cNvSpPr/>
            <p:nvPr/>
          </p:nvSpPr>
          <p:spPr>
            <a:xfrm>
              <a:off x="16623894" y="6691327"/>
              <a:ext cx="809992" cy="231253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55C1473-3BBD-01BD-A0DD-85C8360127F7}"/>
                </a:ext>
              </a:extLst>
            </p:cNvPr>
            <p:cNvSpPr/>
            <p:nvPr/>
          </p:nvSpPr>
          <p:spPr>
            <a:xfrm>
              <a:off x="17679179" y="7011297"/>
              <a:ext cx="809992" cy="202562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highlight>
                  <a:srgbClr val="808000"/>
                </a:highlight>
              </a:endParaRP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D47220B3-F901-F209-3251-48BF5C667194}"/>
              </a:ext>
            </a:extLst>
          </p:cNvPr>
          <p:cNvSpPr/>
          <p:nvPr/>
        </p:nvSpPr>
        <p:spPr>
          <a:xfrm>
            <a:off x="14791523" y="10129956"/>
            <a:ext cx="913546" cy="34544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2" name="Image 71" descr="Une image contenant texte, capture d’écran, nombre, Police&#10;&#10;Description générée automatiquement">
            <a:extLst>
              <a:ext uri="{FF2B5EF4-FFF2-40B4-BE49-F238E27FC236}">
                <a16:creationId xmlns:a16="http://schemas.microsoft.com/office/drawing/2014/main" id="{516FC4E4-6B81-726F-A838-0721C07888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76658" y="1634868"/>
            <a:ext cx="4456499" cy="3278098"/>
          </a:xfrm>
          <a:prstGeom prst="rect">
            <a:avLst/>
          </a:prstGeom>
        </p:spPr>
      </p:pic>
      <p:sp>
        <p:nvSpPr>
          <p:cNvPr id="73" name="Flèche : droite 72">
            <a:extLst>
              <a:ext uri="{FF2B5EF4-FFF2-40B4-BE49-F238E27FC236}">
                <a16:creationId xmlns:a16="http://schemas.microsoft.com/office/drawing/2014/main" id="{065430D5-22B9-5716-B306-E92F9C525FF0}"/>
              </a:ext>
            </a:extLst>
          </p:cNvPr>
          <p:cNvSpPr/>
          <p:nvPr/>
        </p:nvSpPr>
        <p:spPr>
          <a:xfrm>
            <a:off x="14366051" y="3347421"/>
            <a:ext cx="1640798" cy="41018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5AC1AEB-DEE6-434F-1279-CC820C956D0A}"/>
              </a:ext>
            </a:extLst>
          </p:cNvPr>
          <p:cNvSpPr/>
          <p:nvPr/>
        </p:nvSpPr>
        <p:spPr>
          <a:xfrm>
            <a:off x="16239847" y="3273917"/>
            <a:ext cx="3335086" cy="52653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231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38</Words>
  <Application>Microsoft Macintosh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ANALYSE DU CAC 40 – Institutions financières*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Renaud d'Elissagaray</dc:creator>
  <cp:lastModifiedBy>christelle Corbes</cp:lastModifiedBy>
  <cp:revision>43</cp:revision>
  <dcterms:modified xsi:type="dcterms:W3CDTF">2024-03-11T09:39:11Z</dcterms:modified>
</cp:coreProperties>
</file>